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7" r:id="rId2"/>
    <p:sldId id="299" r:id="rId3"/>
    <p:sldId id="258" r:id="rId4"/>
    <p:sldId id="300" r:id="rId5"/>
    <p:sldId id="340" r:id="rId6"/>
    <p:sldId id="356" r:id="rId7"/>
    <p:sldId id="319" r:id="rId8"/>
    <p:sldId id="301" r:id="rId9"/>
    <p:sldId id="333" r:id="rId10"/>
    <p:sldId id="341" r:id="rId11"/>
    <p:sldId id="334" r:id="rId12"/>
    <p:sldId id="355" r:id="rId13"/>
    <p:sldId id="335" r:id="rId14"/>
    <p:sldId id="303" r:id="rId15"/>
    <p:sldId id="320" r:id="rId16"/>
    <p:sldId id="336" r:id="rId17"/>
    <p:sldId id="304" r:id="rId18"/>
    <p:sldId id="305" r:id="rId19"/>
    <p:sldId id="316" r:id="rId20"/>
    <p:sldId id="357" r:id="rId21"/>
    <p:sldId id="324" r:id="rId22"/>
    <p:sldId id="327" r:id="rId23"/>
    <p:sldId id="337" r:id="rId24"/>
    <p:sldId id="338" r:id="rId25"/>
    <p:sldId id="339" r:id="rId26"/>
    <p:sldId id="276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4" autoAdjust="0"/>
    <p:restoredTop sz="94599"/>
  </p:normalViewPr>
  <p:slideViewPr>
    <p:cSldViewPr snapToGrid="0" snapToObjects="1">
      <p:cViewPr varScale="1">
        <p:scale>
          <a:sx n="81" d="100"/>
          <a:sy n="81" d="100"/>
        </p:scale>
        <p:origin x="42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C3409-75B0-4BEE-A1DF-08A9A28289C1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4D7DA-CADD-469A-8C4D-0945E0B31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7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8356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246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3269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199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0594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94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527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1761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3651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9203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32644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489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jr.naver.com/s/bookterview_story/view?sort=update&amp;contentsNo=5814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3X676FL5mFt1T3p76" TargetMode="External"/><Relationship Id="rId7" Type="http://schemas.openxmlformats.org/officeDocument/2006/relationships/hyperlink" Target="http://jr.naver.com/s/bookterview_story/view?sort=update&amp;contentsNo=5814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app.goo.gl/8omRHnyNSt5bu8nx7" TargetMode="External"/><Relationship Id="rId5" Type="http://schemas.openxmlformats.org/officeDocument/2006/relationships/hyperlink" Target="https://images.app.goo.gl/jDUkG5Y6JGikzEFj6" TargetMode="External"/><Relationship Id="rId4" Type="http://schemas.openxmlformats.org/officeDocument/2006/relationships/hyperlink" Target="https://images.app.goo.gl/yBUXmazcC9uBCjrP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3631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9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(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복습 단원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)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E32B2-0F7D-4883-99E4-944E920DD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7" y="401652"/>
            <a:ext cx="10515600" cy="1160849"/>
          </a:xfrm>
        </p:spPr>
        <p:txBody>
          <a:bodyPr/>
          <a:lstStyle/>
          <a:p>
            <a:r>
              <a:rPr lang="en-US" sz="4000" b="1" dirty="0"/>
              <a:t>[action </a:t>
            </a:r>
            <a:r>
              <a:rPr lang="en-US" sz="4000" b="1" dirty="0" smtClean="0"/>
              <a:t>verb] </a:t>
            </a:r>
            <a:r>
              <a:rPr lang="en-US" sz="4000" b="1" dirty="0"/>
              <a:t>+ -</a:t>
            </a:r>
            <a:r>
              <a:rPr lang="ko-KR" altLang="en-US" sz="4000" b="1" dirty="0"/>
              <a:t>아서</a:t>
            </a:r>
            <a:r>
              <a:rPr lang="en-US" altLang="ko-KR" sz="4000" b="1" dirty="0"/>
              <a:t>/</a:t>
            </a:r>
            <a:r>
              <a:rPr lang="ko-KR" altLang="en-US" sz="4000" b="1" dirty="0"/>
              <a:t>어서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sz="1800" dirty="0"/>
              <a:t>Used to show that the action takes place after the preceding action. </a:t>
            </a:r>
            <a:br>
              <a:rPr lang="en-US" altLang="ko-KR" sz="1800" dirty="0"/>
            </a:br>
            <a:r>
              <a:rPr lang="en-US" altLang="ko-KR" sz="1800" dirty="0"/>
              <a:t>This is usually used when to actions are closely related.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41DD5E-6172-44BF-9C65-8189B4938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697" y="4350733"/>
            <a:ext cx="6646606" cy="14411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D24BF8-822C-4DE0-8B62-C10D9FB6A0E7}"/>
              </a:ext>
            </a:extLst>
          </p:cNvPr>
          <p:cNvSpPr txBox="1"/>
          <p:nvPr/>
        </p:nvSpPr>
        <p:spPr>
          <a:xfrm>
            <a:off x="2281724" y="188128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집에 </a:t>
            </a:r>
            <a:r>
              <a:rPr lang="ko-KR" altLang="en-US" b="1" u="sng" dirty="0">
                <a:solidFill>
                  <a:srgbClr val="FF0000"/>
                </a:solidFill>
              </a:rPr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C2211E-D8B8-44EB-90A3-0AAD55D7390F}"/>
              </a:ext>
            </a:extLst>
          </p:cNvPr>
          <p:cNvSpPr txBox="1"/>
          <p:nvPr/>
        </p:nvSpPr>
        <p:spPr>
          <a:xfrm>
            <a:off x="4737122" y="188128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숙제를 해요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9DD78E2-F52A-4178-8F31-94FEEA7367F3}"/>
              </a:ext>
            </a:extLst>
          </p:cNvPr>
          <p:cNvSpPr txBox="1"/>
          <p:nvPr/>
        </p:nvSpPr>
        <p:spPr>
          <a:xfrm>
            <a:off x="7076885" y="1881282"/>
            <a:ext cx="256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집에 </a:t>
            </a:r>
            <a:r>
              <a:rPr lang="ko-KR" altLang="en-US" b="1" dirty="0">
                <a:solidFill>
                  <a:srgbClr val="FF0000"/>
                </a:solidFill>
              </a:rPr>
              <a:t>가서</a:t>
            </a:r>
            <a:r>
              <a:rPr lang="ko-KR" altLang="en-US" b="1" dirty="0"/>
              <a:t> 숙제를 해요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151140-F3BC-4F9A-852F-396F830336E6}"/>
              </a:ext>
            </a:extLst>
          </p:cNvPr>
          <p:cNvSpPr txBox="1"/>
          <p:nvPr/>
        </p:nvSpPr>
        <p:spPr>
          <a:xfrm>
            <a:off x="2281724" y="2384729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서점에 </a:t>
            </a:r>
            <a:r>
              <a:rPr lang="ko-KR" altLang="en-US" b="1" u="sng" dirty="0">
                <a:solidFill>
                  <a:srgbClr val="FF0000"/>
                </a:solidFill>
              </a:rPr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4D7D75-2EB0-4625-9B2C-A96190451B9C}"/>
              </a:ext>
            </a:extLst>
          </p:cNvPr>
          <p:cNvSpPr txBox="1"/>
          <p:nvPr/>
        </p:nvSpPr>
        <p:spPr>
          <a:xfrm>
            <a:off x="4737122" y="2384729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사요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8F06A7-77DF-41B2-99B9-F799DFADA93E}"/>
              </a:ext>
            </a:extLst>
          </p:cNvPr>
          <p:cNvSpPr txBox="1"/>
          <p:nvPr/>
        </p:nvSpPr>
        <p:spPr>
          <a:xfrm>
            <a:off x="7076885" y="2384729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서점에 </a:t>
            </a:r>
            <a:r>
              <a:rPr lang="ko-KR" altLang="en-US" b="1" dirty="0">
                <a:solidFill>
                  <a:srgbClr val="FF0000"/>
                </a:solidFill>
              </a:rPr>
              <a:t>가서</a:t>
            </a:r>
            <a:r>
              <a:rPr lang="ko-KR" altLang="en-US" b="1" dirty="0"/>
              <a:t> 책을 사요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0AFE27E-57DC-4313-951E-B01FF3D1C170}"/>
              </a:ext>
            </a:extLst>
          </p:cNvPr>
          <p:cNvSpPr txBox="1"/>
          <p:nvPr/>
        </p:nvSpPr>
        <p:spPr>
          <a:xfrm>
            <a:off x="2281724" y="2880521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</a:t>
            </a:r>
            <a:r>
              <a:rPr lang="ko-KR" altLang="en-US" b="1" dirty="0">
                <a:solidFill>
                  <a:srgbClr val="FF0000"/>
                </a:solidFill>
              </a:rPr>
              <a:t>빌</a:t>
            </a:r>
            <a:r>
              <a:rPr lang="ko-KR" altLang="en-US" b="1" u="sng" dirty="0">
                <a:solidFill>
                  <a:srgbClr val="FF0000"/>
                </a:solidFill>
              </a:rPr>
              <a:t>리</a:t>
            </a:r>
            <a:r>
              <a:rPr lang="ko-KR" altLang="en-US" b="1" dirty="0">
                <a:solidFill>
                  <a:srgbClr val="FF0000"/>
                </a:solidFill>
              </a:rPr>
              <a:t>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4DD3F08-8DAF-452C-B713-B435A869057C}"/>
              </a:ext>
            </a:extLst>
          </p:cNvPr>
          <p:cNvSpPr txBox="1"/>
          <p:nvPr/>
        </p:nvSpPr>
        <p:spPr>
          <a:xfrm>
            <a:off x="4737122" y="2880521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읽어요</a:t>
            </a:r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47A1324-9118-4104-96E2-B1FEB62B49AC}"/>
              </a:ext>
            </a:extLst>
          </p:cNvPr>
          <p:cNvSpPr txBox="1"/>
          <p:nvPr/>
        </p:nvSpPr>
        <p:spPr>
          <a:xfrm>
            <a:off x="7076885" y="2880521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</a:t>
            </a:r>
            <a:r>
              <a:rPr lang="ko-KR" altLang="en-US" b="1" dirty="0">
                <a:solidFill>
                  <a:srgbClr val="FF0000"/>
                </a:solidFill>
              </a:rPr>
              <a:t>빌려서</a:t>
            </a:r>
            <a:r>
              <a:rPr lang="ko-KR" altLang="en-US" b="1" dirty="0"/>
              <a:t> 읽어요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084CE08-2C20-44E3-93E6-4128783194A1}"/>
              </a:ext>
            </a:extLst>
          </p:cNvPr>
          <p:cNvSpPr txBox="1"/>
          <p:nvPr/>
        </p:nvSpPr>
        <p:spPr>
          <a:xfrm>
            <a:off x="2281724" y="3383968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한글을 </a:t>
            </a:r>
            <a:r>
              <a:rPr lang="ko-KR" altLang="en-US" b="1" dirty="0">
                <a:solidFill>
                  <a:srgbClr val="FF0000"/>
                </a:solidFill>
              </a:rPr>
              <a:t>공부</a:t>
            </a:r>
            <a:r>
              <a:rPr lang="ko-KR" altLang="en-US" b="1" u="sng" dirty="0">
                <a:solidFill>
                  <a:srgbClr val="FF0000"/>
                </a:solidFill>
              </a:rPr>
              <a:t>하</a:t>
            </a:r>
            <a:r>
              <a:rPr lang="ko-KR" altLang="en-US" b="1" dirty="0">
                <a:solidFill>
                  <a:srgbClr val="FF0000"/>
                </a:solidFill>
              </a:rPr>
              <a:t>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E7EEC0E-A78C-46D7-BCDE-0BCB95E6AD8E}"/>
              </a:ext>
            </a:extLst>
          </p:cNvPr>
          <p:cNvSpPr txBox="1"/>
          <p:nvPr/>
        </p:nvSpPr>
        <p:spPr>
          <a:xfrm>
            <a:off x="4737122" y="3383968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한국을 여행해요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335FC60-AA1D-4321-89C9-DAE51AF0FA66}"/>
              </a:ext>
            </a:extLst>
          </p:cNvPr>
          <p:cNvSpPr txBox="1"/>
          <p:nvPr/>
        </p:nvSpPr>
        <p:spPr>
          <a:xfrm>
            <a:off x="7076885" y="3383968"/>
            <a:ext cx="366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한글을 </a:t>
            </a:r>
            <a:r>
              <a:rPr lang="ko-KR" altLang="en-US" b="1" dirty="0">
                <a:solidFill>
                  <a:srgbClr val="FF0000"/>
                </a:solidFill>
              </a:rPr>
              <a:t>공부해서 </a:t>
            </a:r>
            <a:r>
              <a:rPr lang="ko-KR" altLang="en-US" b="1" dirty="0"/>
              <a:t>한국을 여행해요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FD2DE11-884B-4FE9-9865-10AA5E885003}"/>
              </a:ext>
            </a:extLst>
          </p:cNvPr>
          <p:cNvSpPr txBox="1"/>
          <p:nvPr/>
        </p:nvSpPr>
        <p:spPr>
          <a:xfrm>
            <a:off x="4384176" y="1821401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D755C5F-27C2-4950-B640-1E6EFAE6486A}"/>
              </a:ext>
            </a:extLst>
          </p:cNvPr>
          <p:cNvSpPr txBox="1"/>
          <p:nvPr/>
        </p:nvSpPr>
        <p:spPr>
          <a:xfrm>
            <a:off x="4384176" y="2348423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F2C03E-5388-44A0-A3AE-189196F35506}"/>
              </a:ext>
            </a:extLst>
          </p:cNvPr>
          <p:cNvSpPr txBox="1"/>
          <p:nvPr/>
        </p:nvSpPr>
        <p:spPr>
          <a:xfrm>
            <a:off x="4384176" y="281894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2774CE3-80D0-4A8C-9521-78D691059F83}"/>
              </a:ext>
            </a:extLst>
          </p:cNvPr>
          <p:cNvSpPr txBox="1"/>
          <p:nvPr/>
        </p:nvSpPr>
        <p:spPr>
          <a:xfrm>
            <a:off x="4384176" y="3326300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343DBF0-4A04-44E7-8BBB-52A88139602D}"/>
              </a:ext>
            </a:extLst>
          </p:cNvPr>
          <p:cNvSpPr txBox="1"/>
          <p:nvPr/>
        </p:nvSpPr>
        <p:spPr>
          <a:xfrm>
            <a:off x="6704829" y="185538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9796FB2-0061-4110-BE13-A160222DECB6}"/>
              </a:ext>
            </a:extLst>
          </p:cNvPr>
          <p:cNvSpPr txBox="1"/>
          <p:nvPr/>
        </p:nvSpPr>
        <p:spPr>
          <a:xfrm>
            <a:off x="6704829" y="2346843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B579935-E69E-40CD-83A0-CEB459C3ABD4}"/>
              </a:ext>
            </a:extLst>
          </p:cNvPr>
          <p:cNvSpPr txBox="1"/>
          <p:nvPr/>
        </p:nvSpPr>
        <p:spPr>
          <a:xfrm>
            <a:off x="6704829" y="2830620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3B6A79C-05FF-4F31-8AB3-08642DDC5DB3}"/>
              </a:ext>
            </a:extLst>
          </p:cNvPr>
          <p:cNvSpPr txBox="1"/>
          <p:nvPr/>
        </p:nvSpPr>
        <p:spPr>
          <a:xfrm>
            <a:off x="6704829" y="3359667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33367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2183F3-57B4-4E79-9E18-0684CD8E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98" y="946484"/>
            <a:ext cx="7256207" cy="50669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EDFDFE-B6F3-498E-B58F-82130A3EA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3745225" cy="9464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D9D0C4-1FD2-4217-9CAB-A9660E547E04}"/>
              </a:ext>
            </a:extLst>
          </p:cNvPr>
          <p:cNvSpPr txBox="1"/>
          <p:nvPr/>
        </p:nvSpPr>
        <p:spPr>
          <a:xfrm>
            <a:off x="4716381" y="3096124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</a:rPr>
              <a:t>써서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44DFD5-DC71-4D5A-8288-E482547183F2}"/>
              </a:ext>
            </a:extLst>
          </p:cNvPr>
          <p:cNvSpPr txBox="1"/>
          <p:nvPr/>
        </p:nvSpPr>
        <p:spPr>
          <a:xfrm>
            <a:off x="5350042" y="4098750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</a:rPr>
              <a:t>사서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931E70-9BC5-4B79-ABD6-50B3B68D3A20}"/>
              </a:ext>
            </a:extLst>
          </p:cNvPr>
          <p:cNvSpPr txBox="1"/>
          <p:nvPr/>
        </p:nvSpPr>
        <p:spPr>
          <a:xfrm>
            <a:off x="4860759" y="5085340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</a:rPr>
              <a:t>그려서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3611E9-667A-49F7-9DBE-EB41EDD70677}"/>
              </a:ext>
            </a:extLst>
          </p:cNvPr>
          <p:cNvSpPr txBox="1"/>
          <p:nvPr/>
        </p:nvSpPr>
        <p:spPr>
          <a:xfrm>
            <a:off x="8829675" y="3188457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쓰다 </a:t>
            </a:r>
            <a:r>
              <a:rPr lang="en-US" altLang="ko-KR" dirty="0">
                <a:solidFill>
                  <a:srgbClr val="7030A0"/>
                </a:solidFill>
              </a:rPr>
              <a:t>+ -</a:t>
            </a:r>
            <a:r>
              <a:rPr lang="ko-KR" altLang="en-US" dirty="0">
                <a:solidFill>
                  <a:srgbClr val="7030A0"/>
                </a:solidFill>
              </a:rPr>
              <a:t>어서 </a:t>
            </a:r>
            <a:r>
              <a:rPr lang="en-US" altLang="ko-KR" dirty="0">
                <a:solidFill>
                  <a:srgbClr val="7030A0"/>
                </a:solidFill>
              </a:rPr>
              <a:t>= </a:t>
            </a:r>
            <a:r>
              <a:rPr lang="ko-KR" altLang="en-US" dirty="0">
                <a:solidFill>
                  <a:srgbClr val="7030A0"/>
                </a:solidFill>
              </a:rPr>
              <a:t>써서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863CD2-ABDD-40F7-A860-71CD63F321FB}"/>
              </a:ext>
            </a:extLst>
          </p:cNvPr>
          <p:cNvSpPr txBox="1"/>
          <p:nvPr/>
        </p:nvSpPr>
        <p:spPr>
          <a:xfrm>
            <a:off x="8829674" y="4144916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사다 </a:t>
            </a:r>
            <a:r>
              <a:rPr lang="en-US" altLang="ko-KR" dirty="0">
                <a:solidFill>
                  <a:srgbClr val="7030A0"/>
                </a:solidFill>
              </a:rPr>
              <a:t>+ -</a:t>
            </a:r>
            <a:r>
              <a:rPr lang="ko-KR" altLang="en-US" dirty="0">
                <a:solidFill>
                  <a:srgbClr val="7030A0"/>
                </a:solidFill>
              </a:rPr>
              <a:t>아서 </a:t>
            </a:r>
            <a:r>
              <a:rPr lang="en-US" altLang="ko-KR" dirty="0">
                <a:solidFill>
                  <a:srgbClr val="7030A0"/>
                </a:solidFill>
              </a:rPr>
              <a:t>= </a:t>
            </a:r>
            <a:r>
              <a:rPr lang="ko-KR" altLang="en-US" dirty="0">
                <a:solidFill>
                  <a:srgbClr val="7030A0"/>
                </a:solidFill>
              </a:rPr>
              <a:t>사서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DADC135-D7D8-43F1-889C-1B157DA965CA}"/>
              </a:ext>
            </a:extLst>
          </p:cNvPr>
          <p:cNvSpPr txBox="1"/>
          <p:nvPr/>
        </p:nvSpPr>
        <p:spPr>
          <a:xfrm>
            <a:off x="8829673" y="5131506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그리다 </a:t>
            </a:r>
            <a:r>
              <a:rPr lang="en-US" altLang="ko-KR" dirty="0">
                <a:solidFill>
                  <a:srgbClr val="7030A0"/>
                </a:solidFill>
              </a:rPr>
              <a:t>+ -</a:t>
            </a:r>
            <a:r>
              <a:rPr lang="ko-KR" altLang="en-US" dirty="0">
                <a:solidFill>
                  <a:srgbClr val="7030A0"/>
                </a:solidFill>
              </a:rPr>
              <a:t>어서 </a:t>
            </a:r>
            <a:r>
              <a:rPr lang="en-US" altLang="ko-KR" dirty="0">
                <a:solidFill>
                  <a:srgbClr val="7030A0"/>
                </a:solidFill>
              </a:rPr>
              <a:t>= </a:t>
            </a:r>
            <a:r>
              <a:rPr lang="ko-KR" altLang="en-US" dirty="0">
                <a:solidFill>
                  <a:srgbClr val="7030A0"/>
                </a:solidFill>
              </a:rPr>
              <a:t>그려서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19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2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98ADC-D0A4-4037-8F2D-C9A74AD52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60" y="1388582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ko-KR" altLang="en-US" b="1" dirty="0">
                <a:solidFill>
                  <a:srgbClr val="C00000"/>
                </a:solidFill>
              </a:rPr>
              <a:t>겠</a:t>
            </a:r>
            <a:r>
              <a:rPr lang="en-US" altLang="ko-KR" b="1" dirty="0">
                <a:solidFill>
                  <a:srgbClr val="C00000"/>
                </a:solidFill>
              </a:rPr>
              <a:t>-</a:t>
            </a:r>
            <a:br>
              <a:rPr lang="en-US" altLang="ko-KR" b="1" dirty="0">
                <a:solidFill>
                  <a:srgbClr val="C00000"/>
                </a:solidFill>
              </a:rPr>
            </a:br>
            <a:r>
              <a:rPr lang="en-US" altLang="ko-KR" sz="2400" b="1" dirty="0">
                <a:solidFill>
                  <a:srgbClr val="C00000"/>
                </a:solidFill>
              </a:rPr>
              <a:t>Used to indicate a person’s willingness in the future.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2016년 나의 다짐 : 네이버 블로그">
            <a:extLst>
              <a:ext uri="{FF2B5EF4-FFF2-40B4-BE49-F238E27FC236}">
                <a16:creationId xmlns:a16="http://schemas.microsoft.com/office/drawing/2014/main" xmlns="" id="{599CB7E8-428A-4456-BD35-FA6339D60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796" y="493727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1C18F2-90E1-431B-8981-71A2EB5FA199}"/>
              </a:ext>
            </a:extLst>
          </p:cNvPr>
          <p:cNvSpPr txBox="1"/>
          <p:nvPr/>
        </p:nvSpPr>
        <p:spPr>
          <a:xfrm>
            <a:off x="2004969" y="2894900"/>
            <a:ext cx="700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매일 운동하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exercise everyday.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E220D9-E576-4B33-92CF-7514023A469B}"/>
              </a:ext>
            </a:extLst>
          </p:cNvPr>
          <p:cNvSpPr txBox="1"/>
          <p:nvPr/>
        </p:nvSpPr>
        <p:spPr>
          <a:xfrm>
            <a:off x="2004969" y="3533862"/>
            <a:ext cx="457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잘 먹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eat well.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E9ABE2-8D30-40A3-A934-7C69289B4A46}"/>
              </a:ext>
            </a:extLst>
          </p:cNvPr>
          <p:cNvSpPr txBox="1"/>
          <p:nvPr/>
        </p:nvSpPr>
        <p:spPr>
          <a:xfrm>
            <a:off x="2004969" y="4143856"/>
            <a:ext cx="6420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열심히 공부하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study hard.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2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83FD2B0-0F06-4181-8C1D-90AE000E3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885" y="946483"/>
            <a:ext cx="7407831" cy="51421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EDFDFE-B6F3-498E-B58F-82130A3EA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3745225" cy="9464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D9D0C4-1FD2-4217-9CAB-A9660E547E04}"/>
              </a:ext>
            </a:extLst>
          </p:cNvPr>
          <p:cNvSpPr txBox="1"/>
          <p:nvPr/>
        </p:nvSpPr>
        <p:spPr>
          <a:xfrm>
            <a:off x="5662864" y="3208418"/>
            <a:ext cx="285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일어나겠습니다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D6C5AD1-293C-4089-969C-CCFA2A7982B1}"/>
              </a:ext>
            </a:extLst>
          </p:cNvPr>
          <p:cNvSpPr txBox="1"/>
          <p:nvPr/>
        </p:nvSpPr>
        <p:spPr>
          <a:xfrm>
            <a:off x="5061287" y="4259174"/>
            <a:ext cx="285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공부하겠습니다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B442EB-B57F-4899-ABF9-F193753A3B82}"/>
              </a:ext>
            </a:extLst>
          </p:cNvPr>
          <p:cNvSpPr txBox="1"/>
          <p:nvPr/>
        </p:nvSpPr>
        <p:spPr>
          <a:xfrm>
            <a:off x="5662863" y="5293889"/>
            <a:ext cx="285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먹겠습니다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4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21B78E5-A35E-422F-95AC-5F505033F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594"/>
            <a:ext cx="3610904" cy="7387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4DC51E4-C587-488D-A0FA-7AEAC4E17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95" y="1101150"/>
            <a:ext cx="3653892" cy="7387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B063ED1-BE15-4ABF-A5C9-95266D40E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711" y="324853"/>
            <a:ext cx="5951448" cy="53219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95364AC-9357-4453-826E-51D3CEC91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840" y="2058706"/>
            <a:ext cx="5808871" cy="2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5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A33A28-8019-45EE-B0CF-D198E2095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3497180" cy="8976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13F51F0F-6B22-4ABF-B60F-AC463801D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589" y="906665"/>
            <a:ext cx="8505421" cy="5044669"/>
          </a:xfrm>
          <a:prstGeom prst="rect">
            <a:avLst/>
          </a:prstGeom>
        </p:spPr>
      </p:pic>
      <p:pic>
        <p:nvPicPr>
          <p:cNvPr id="28" name="Track 024">
            <a:hlinkClick r:id="" action="ppaction://media"/>
            <a:extLst>
              <a:ext uri="{FF2B5EF4-FFF2-40B4-BE49-F238E27FC236}">
                <a16:creationId xmlns:a16="http://schemas.microsoft.com/office/drawing/2014/main" xmlns="" id="{FC83FECC-973D-4014-A474-625DD99E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4842" y="897607"/>
            <a:ext cx="609600" cy="609600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xmlns="" id="{FD84920D-1909-4741-B307-A69E4FA7AB6E}"/>
              </a:ext>
            </a:extLst>
          </p:cNvPr>
          <p:cNvSpPr/>
          <p:nvPr/>
        </p:nvSpPr>
        <p:spPr>
          <a:xfrm>
            <a:off x="2579931" y="3221726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7B5B3CF3-171A-44F9-9A77-ED4702DE784B}"/>
              </a:ext>
            </a:extLst>
          </p:cNvPr>
          <p:cNvSpPr/>
          <p:nvPr/>
        </p:nvSpPr>
        <p:spPr>
          <a:xfrm>
            <a:off x="5250944" y="4288522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0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FC6FCA-FD40-42AA-BA9F-37B783240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89" y="897607"/>
            <a:ext cx="8789774" cy="5070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A33A28-8019-45EE-B0CF-D198E2095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3497180" cy="897607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xmlns="" id="{FD84920D-1909-4741-B307-A69E4FA7AB6E}"/>
              </a:ext>
            </a:extLst>
          </p:cNvPr>
          <p:cNvSpPr/>
          <p:nvPr/>
        </p:nvSpPr>
        <p:spPr>
          <a:xfrm>
            <a:off x="5436779" y="1553347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7B5B3CF3-171A-44F9-9A77-ED4702DE784B}"/>
              </a:ext>
            </a:extLst>
          </p:cNvPr>
          <p:cNvSpPr/>
          <p:nvPr/>
        </p:nvSpPr>
        <p:spPr>
          <a:xfrm>
            <a:off x="6837434" y="4318927"/>
            <a:ext cx="289568" cy="2895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6C59DDC2-582C-4EF0-A8C9-D30EBB09115B}"/>
              </a:ext>
            </a:extLst>
          </p:cNvPr>
          <p:cNvSpPr/>
          <p:nvPr/>
        </p:nvSpPr>
        <p:spPr>
          <a:xfrm>
            <a:off x="6845456" y="4776126"/>
            <a:ext cx="289568" cy="2895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xmlns="" id="{650F54DE-12AA-4174-8BB8-199D12A66A6D}"/>
              </a:ext>
            </a:extLst>
          </p:cNvPr>
          <p:cNvSpPr/>
          <p:nvPr/>
        </p:nvSpPr>
        <p:spPr>
          <a:xfrm>
            <a:off x="6772712" y="5153129"/>
            <a:ext cx="481263" cy="500739"/>
          </a:xfrm>
          <a:prstGeom prst="mathMultiply">
            <a:avLst>
              <a:gd name="adj1" fmla="val 836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9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DBDA06-2B02-4E21-9729-5599F83C4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1" y="12032"/>
            <a:ext cx="3352801" cy="820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BBD0FD-A118-42E5-9E9E-0D043515C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" y="1086226"/>
            <a:ext cx="6825917" cy="46855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FEE4CE-2BD5-44E9-8800-B98EC9D53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136" y="1724875"/>
            <a:ext cx="4727197" cy="19166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AE90081-B2EA-410C-9C4F-019B53FE0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4494" y="5170021"/>
            <a:ext cx="4522839" cy="6659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1755C1-D9EE-42D5-89B3-6F76340A32E6}"/>
              </a:ext>
            </a:extLst>
          </p:cNvPr>
          <p:cNvSpPr txBox="1"/>
          <p:nvPr/>
        </p:nvSpPr>
        <p:spPr>
          <a:xfrm>
            <a:off x="2550699" y="5305309"/>
            <a:ext cx="3721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이가 아파서 치료하러 갔어요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D1974CDC-1ECC-422C-8168-740BBE8DD0E7}"/>
              </a:ext>
            </a:extLst>
          </p:cNvPr>
          <p:cNvSpPr/>
          <p:nvPr/>
        </p:nvSpPr>
        <p:spPr>
          <a:xfrm>
            <a:off x="10854985" y="2277006"/>
            <a:ext cx="235288" cy="2339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xmlns="" id="{DABDB88B-58A8-46EC-BA9C-D94136684C5A}"/>
              </a:ext>
            </a:extLst>
          </p:cNvPr>
          <p:cNvSpPr/>
          <p:nvPr/>
        </p:nvSpPr>
        <p:spPr>
          <a:xfrm>
            <a:off x="10801720" y="2554514"/>
            <a:ext cx="359850" cy="391885"/>
          </a:xfrm>
          <a:prstGeom prst="mathMultiply">
            <a:avLst>
              <a:gd name="adj1" fmla="val 836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F7ED15B1-1634-44C9-9A2A-02F12DC34FB0}"/>
              </a:ext>
            </a:extLst>
          </p:cNvPr>
          <p:cNvSpPr/>
          <p:nvPr/>
        </p:nvSpPr>
        <p:spPr>
          <a:xfrm>
            <a:off x="10876759" y="2966434"/>
            <a:ext cx="235288" cy="2339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35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CB0221-D5B9-4120-A494-58677DA5E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7789" cy="954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0E7212-A9AA-496B-B130-365E5448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74" y="1104551"/>
            <a:ext cx="5860026" cy="42638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6091104-A4AD-4644-AECA-E8C197F45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316" y="1535595"/>
            <a:ext cx="5702710" cy="378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0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40CE9A-B8AB-4B5A-AB37-D5CE3DE72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10811" cy="772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E7232E0-8CA3-42B3-B06B-91D4132005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058"/>
          <a:stretch/>
        </p:blipFill>
        <p:spPr>
          <a:xfrm>
            <a:off x="1299411" y="1077092"/>
            <a:ext cx="4572000" cy="25116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BAE5D5-6E04-4528-BA8C-94F333FA35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203"/>
          <a:stretch/>
        </p:blipFill>
        <p:spPr>
          <a:xfrm>
            <a:off x="5871411" y="1077092"/>
            <a:ext cx="5427406" cy="24853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773C7BD-35F0-4102-95E7-466EAAC9C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062" y="3770946"/>
            <a:ext cx="6023875" cy="200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/>
              <a:t>학습 목표</a:t>
            </a:r>
            <a:endParaRPr lang="en-US" sz="40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말판놀이를 하며 지시문에 따라 말할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듣기</a:t>
            </a:r>
            <a:r>
              <a:rPr lang="en-US" altLang="ko-KR" sz="2400" dirty="0"/>
              <a:t>: </a:t>
            </a:r>
            <a:r>
              <a:rPr lang="ko-KR" altLang="en-US" sz="2400" dirty="0"/>
              <a:t>친구에게 안부 묻는 대화를 듣고 이해할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읽기</a:t>
            </a:r>
            <a:r>
              <a:rPr lang="en-US" altLang="ko-KR" sz="2400" dirty="0"/>
              <a:t>: </a:t>
            </a:r>
            <a:r>
              <a:rPr lang="ko-KR" altLang="en-US" sz="2400" dirty="0"/>
              <a:t>병원에 다녀온 경험에 대한 글을 읽고 이해할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쓰기</a:t>
            </a:r>
            <a:r>
              <a:rPr lang="en-US" altLang="ko-KR" sz="2400" dirty="0"/>
              <a:t>:</a:t>
            </a:r>
            <a:r>
              <a:rPr lang="ko-KR" altLang="en-US" sz="2400" dirty="0"/>
              <a:t> 증상에 대한 글을 읽고 쓸 수 있다</a:t>
            </a:r>
            <a:r>
              <a:rPr lang="en-US" altLang="ko-KR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증상과 진료</a:t>
            </a:r>
            <a:r>
              <a:rPr lang="en-US" altLang="ko-KR" sz="2400" dirty="0"/>
              <a:t>, </a:t>
            </a:r>
            <a:r>
              <a:rPr lang="ko-KR" altLang="en-US" sz="2400" dirty="0"/>
              <a:t>건강한 생활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증상과 진료</a:t>
            </a:r>
            <a:r>
              <a:rPr lang="en-US" altLang="ko-KR" sz="2400" dirty="0"/>
              <a:t>, </a:t>
            </a:r>
            <a:r>
              <a:rPr lang="ko-KR" altLang="en-US" sz="2400" dirty="0"/>
              <a:t>야채와 과일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</a:t>
            </a:r>
            <a:r>
              <a:rPr lang="ko-KR" altLang="en-US" sz="2400" dirty="0"/>
              <a:t>아</a:t>
            </a:r>
            <a:r>
              <a:rPr lang="en-US" altLang="ko-KR" sz="2400" dirty="0"/>
              <a:t>/</a:t>
            </a:r>
            <a:r>
              <a:rPr lang="ko-KR" altLang="en-US" sz="2400" dirty="0"/>
              <a:t>어서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/>
              <a:t>ㅅ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불규칙</a:t>
            </a:r>
            <a:r>
              <a:rPr lang="en-US" altLang="ko-KR" sz="2400" dirty="0"/>
              <a:t>, -</a:t>
            </a:r>
            <a:r>
              <a:rPr lang="ko-KR" altLang="en-US" sz="2400" dirty="0"/>
              <a:t>겠</a:t>
            </a:r>
            <a:r>
              <a:rPr lang="en-US" altLang="ko-KR" sz="2400" dirty="0"/>
              <a:t>-, -</a:t>
            </a:r>
            <a:r>
              <a:rPr lang="ko-KR" altLang="en-US" sz="2400" dirty="0"/>
              <a:t>아</a:t>
            </a:r>
            <a:r>
              <a:rPr lang="en-US" altLang="ko-KR" sz="2400" dirty="0"/>
              <a:t>/</a:t>
            </a:r>
            <a:r>
              <a:rPr lang="ko-KR" altLang="en-US" sz="2400" dirty="0"/>
              <a:t>어지다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밥이 보약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047DF1-5DEC-4709-B52E-F99670AFC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575"/>
            <a:ext cx="10515600" cy="619125"/>
          </a:xfrm>
        </p:spPr>
        <p:txBody>
          <a:bodyPr/>
          <a:lstStyle/>
          <a:p>
            <a:r>
              <a:rPr lang="en-US" sz="3600" dirty="0"/>
              <a:t>[</a:t>
            </a:r>
            <a:r>
              <a:rPr lang="ko-KR" altLang="en-US" sz="3600" dirty="0"/>
              <a:t>책토론</a:t>
            </a:r>
            <a:r>
              <a:rPr lang="en-US" altLang="ko-KR" sz="3600" dirty="0"/>
              <a:t>]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0429A8-91E3-47B0-B8A5-02B4F534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0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>
                <a:hlinkClick r:id="rId2"/>
              </a:rPr>
              <a:t>할머니 밥상은 맛있는 밥상</a:t>
            </a:r>
            <a:endParaRPr lang="en-US" sz="2000" dirty="0">
              <a:hlinkClick r:id="rId2"/>
            </a:endParaRPr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http://jr.naver.com/s/bookterview_story/view?sort=update&amp;contentsNo=58141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ko-KR" altLang="en-US" sz="2000" dirty="0"/>
              <a:t>첨부한 </a:t>
            </a:r>
            <a:r>
              <a:rPr lang="en-US" altLang="ko-KR" sz="2000" dirty="0"/>
              <a:t>pdf</a:t>
            </a:r>
            <a:r>
              <a:rPr lang="ko-KR" altLang="en-US" sz="2000" dirty="0"/>
              <a:t>파일을 미리 </a:t>
            </a:r>
            <a:r>
              <a:rPr lang="ko-KR" altLang="en-US" sz="2000"/>
              <a:t>학생들에게 </a:t>
            </a:r>
            <a:r>
              <a:rPr lang="ko-KR" altLang="en-US" sz="2000" smtClean="0"/>
              <a:t>보내 주세요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모두 함께 동영상을 보면서 들은 것을 토대로 이야기를 나누고 질문에 답합니다</a:t>
            </a:r>
            <a:r>
              <a:rPr lang="en-US" altLang="ko-KR" sz="2000" dirty="0"/>
              <a:t>. </a:t>
            </a:r>
          </a:p>
          <a:p>
            <a:r>
              <a:rPr lang="ko-KR" altLang="en-US" sz="2000" dirty="0"/>
              <a:t>한국에서 나는 각종 나물과 맛있는 식재료를 이해하고 </a:t>
            </a:r>
            <a:r>
              <a:rPr lang="ko-KR" altLang="en-US" sz="2000" dirty="0" smtClean="0"/>
              <a:t>먹어 본 </a:t>
            </a:r>
            <a:r>
              <a:rPr lang="ko-KR" altLang="en-US" sz="2000" dirty="0"/>
              <a:t>것이 있는지 나눕니다</a:t>
            </a:r>
            <a:r>
              <a:rPr lang="en-US" altLang="ko-KR" sz="2000" dirty="0"/>
              <a:t>.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719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Review: 7-</a:t>
            </a:r>
            <a:r>
              <a:rPr lang="en-US" altLang="ko-KR" dirty="0"/>
              <a:t>8</a:t>
            </a:r>
            <a:r>
              <a:rPr lang="ko-KR" altLang="en-US" dirty="0"/>
              <a:t>과 퀴즐렛을 참고해주세요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</a:t>
            </a:r>
            <a:r>
              <a:rPr lang="en-US" altLang="ko-KR" dirty="0"/>
              <a:t>36-37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4E78DA-40E4-4E6D-B030-F49D723A640E}"/>
              </a:ext>
            </a:extLst>
          </p:cNvPr>
          <p:cNvSpPr txBox="1"/>
          <p:nvPr/>
        </p:nvSpPr>
        <p:spPr>
          <a:xfrm>
            <a:off x="150125" y="191069"/>
            <a:ext cx="221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36-37</a:t>
            </a:r>
            <a:endParaRPr kumimoji="1" lang="ko-KR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AD72CAB-16DE-4054-AB93-3667B43EC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367" y="953589"/>
            <a:ext cx="8679266" cy="495082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B4F1E27F-FBE3-4D56-AA9C-69C4D8F2908E}"/>
              </a:ext>
            </a:extLst>
          </p:cNvPr>
          <p:cNvSpPr/>
          <p:nvPr/>
        </p:nvSpPr>
        <p:spPr>
          <a:xfrm>
            <a:off x="7071720" y="2886588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E83632E-A4DD-4EF0-B891-8F95A035E449}"/>
              </a:ext>
            </a:extLst>
          </p:cNvPr>
          <p:cNvSpPr/>
          <p:nvPr/>
        </p:nvSpPr>
        <p:spPr>
          <a:xfrm>
            <a:off x="8844371" y="5061092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19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F74F607-D7CC-4E39-AF82-28023B63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408" y="560401"/>
            <a:ext cx="8262096" cy="53591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E241C1-96CE-43C4-B942-86677E9BB421}"/>
              </a:ext>
            </a:extLst>
          </p:cNvPr>
          <p:cNvSpPr txBox="1"/>
          <p:nvPr/>
        </p:nvSpPr>
        <p:spPr>
          <a:xfrm>
            <a:off x="150125" y="191069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36-37 </a:t>
            </a:r>
            <a:endParaRPr kumimoji="1"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A70C201A-92B4-46B8-A040-FD1E71FCF351}"/>
              </a:ext>
            </a:extLst>
          </p:cNvPr>
          <p:cNvSpPr/>
          <p:nvPr/>
        </p:nvSpPr>
        <p:spPr>
          <a:xfrm>
            <a:off x="2884735" y="3158500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E525F272-2C20-4D41-8133-DB9C9B4D8DC0}"/>
              </a:ext>
            </a:extLst>
          </p:cNvPr>
          <p:cNvSpPr/>
          <p:nvPr/>
        </p:nvSpPr>
        <p:spPr>
          <a:xfrm>
            <a:off x="5010314" y="4291066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7132960-B051-4BA6-BE2E-E31D7D324C43}"/>
              </a:ext>
            </a:extLst>
          </p:cNvPr>
          <p:cNvSpPr/>
          <p:nvPr/>
        </p:nvSpPr>
        <p:spPr>
          <a:xfrm>
            <a:off x="2868694" y="5436466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7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B1CD95-19E3-4477-8BE7-06264288F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518" y="356327"/>
            <a:ext cx="7322963" cy="57414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530C86-7B18-479C-A824-705613748110}"/>
              </a:ext>
            </a:extLst>
          </p:cNvPr>
          <p:cNvSpPr txBox="1"/>
          <p:nvPr/>
        </p:nvSpPr>
        <p:spPr>
          <a:xfrm>
            <a:off x="150125" y="191069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36-37 </a:t>
            </a:r>
            <a:endParaRPr kumimoji="1"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B40CCE12-3B49-4234-9E5B-063BDF5C9668}"/>
              </a:ext>
            </a:extLst>
          </p:cNvPr>
          <p:cNvSpPr/>
          <p:nvPr/>
        </p:nvSpPr>
        <p:spPr>
          <a:xfrm>
            <a:off x="3349954" y="2053188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87FB261-8B8D-4F50-AE50-C9B0BDAE9041}"/>
              </a:ext>
            </a:extLst>
          </p:cNvPr>
          <p:cNvSpPr/>
          <p:nvPr/>
        </p:nvSpPr>
        <p:spPr>
          <a:xfrm>
            <a:off x="3341934" y="5125242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8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530C86-7B18-479C-A824-705613748110}"/>
              </a:ext>
            </a:extLst>
          </p:cNvPr>
          <p:cNvSpPr txBox="1"/>
          <p:nvPr/>
        </p:nvSpPr>
        <p:spPr>
          <a:xfrm>
            <a:off x="150125" y="191069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36-37 </a:t>
            </a:r>
            <a:endParaRPr kumimoji="1" lang="ko-KR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3C58F05-A706-4043-A207-5D475EC17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22" y="704779"/>
            <a:ext cx="8882355" cy="51666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B7100907-4869-48B5-8C16-9474872295F8}"/>
              </a:ext>
            </a:extLst>
          </p:cNvPr>
          <p:cNvSpPr/>
          <p:nvPr/>
        </p:nvSpPr>
        <p:spPr>
          <a:xfrm>
            <a:off x="2523791" y="4150951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4988807-4A7C-448E-BA47-6D0CDFE7F4EA}"/>
              </a:ext>
            </a:extLst>
          </p:cNvPr>
          <p:cNvSpPr/>
          <p:nvPr/>
        </p:nvSpPr>
        <p:spPr>
          <a:xfrm>
            <a:off x="2515766" y="5362127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8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r>
              <a:rPr lang="en-US" sz="2000" dirty="0">
                <a:hlinkClick r:id="rId3"/>
              </a:rPr>
              <a:t>https://images.app.goo.gl/3X676FL5mFt1T3p76</a:t>
            </a:r>
            <a:endParaRPr lang="en-US" sz="2000" dirty="0"/>
          </a:p>
          <a:p>
            <a:r>
              <a:rPr lang="en-US" sz="2000" dirty="0">
                <a:hlinkClick r:id="rId4"/>
              </a:rPr>
              <a:t>https://images.app.goo.gl/yBUXmazcC9uBCjrP7</a:t>
            </a:r>
            <a:endParaRPr lang="en-US" sz="2000" dirty="0"/>
          </a:p>
          <a:p>
            <a:r>
              <a:rPr lang="en-US" sz="2000" dirty="0">
                <a:hlinkClick r:id="rId5"/>
              </a:rPr>
              <a:t>https://images.app.goo.gl/jDUkG5Y6JGikzEFj6</a:t>
            </a:r>
            <a:endParaRPr lang="en-US" sz="2000" dirty="0"/>
          </a:p>
          <a:p>
            <a:r>
              <a:rPr lang="en-US" sz="2000" dirty="0">
                <a:hlinkClick r:id="rId6"/>
              </a:rPr>
              <a:t>https://images.app.goo.gl/8omRHnyNSt5bu8nx7</a:t>
            </a:r>
            <a:endParaRPr lang="en-US" sz="2000" dirty="0">
              <a:hlinkClick r:id="rId7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hlinkClick r:id="rId7"/>
              </a:rPr>
              <a:t>http://jr.naver.com/s/bookterview_story/view?sort=update&amp;contentsNo=58141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E874952-3A1F-4D59-9BA2-708486226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820" y="114300"/>
            <a:ext cx="7038360" cy="607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611445-694F-43ED-B6B1-9C88CFA2B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363" y="1105597"/>
            <a:ext cx="9671273" cy="4646805"/>
          </a:xfrm>
          <a:prstGeom prst="rect">
            <a:avLst/>
          </a:prstGeom>
        </p:spPr>
      </p:pic>
      <p:pic>
        <p:nvPicPr>
          <p:cNvPr id="5" name="Track 023">
            <a:hlinkClick r:id="" action="ppaction://media"/>
            <a:extLst>
              <a:ext uri="{FF2B5EF4-FFF2-40B4-BE49-F238E27FC236}">
                <a16:creationId xmlns:a16="http://schemas.microsoft.com/office/drawing/2014/main" xmlns="" id="{124CA41D-6FDC-4524-BAA8-357C45D8A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4632" y="11055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5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1DC18C-A043-484E-BE61-E34EDB3A4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226" y="4899473"/>
            <a:ext cx="5348748" cy="526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3395125-C03E-4A2E-BD43-C3055619E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796" y="5426247"/>
            <a:ext cx="6174658" cy="5565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807BCF0-8852-45D8-AAA4-27E8086B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630" y="119792"/>
            <a:ext cx="6174658" cy="47126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1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4589FB7-7879-5E45-A07A-D4C11C7C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96235" cy="61743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D534864-881B-0942-B373-520540324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436"/>
            <a:ext cx="2332892" cy="6051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970C235A-477E-8F49-BA6F-B65588A81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892" y="736456"/>
            <a:ext cx="9483969" cy="52468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AF490C44-C8D2-BA4A-888D-2214B70F7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36" y="1464221"/>
            <a:ext cx="2035419" cy="75153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079F7C4-70AE-4666-AB95-F99D8FFD895F}"/>
              </a:ext>
            </a:extLst>
          </p:cNvPr>
          <p:cNvSpPr/>
          <p:nvPr/>
        </p:nvSpPr>
        <p:spPr>
          <a:xfrm>
            <a:off x="2768836" y="1532589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A831E5-3BD0-4766-865B-529E81C38AA5}"/>
              </a:ext>
            </a:extLst>
          </p:cNvPr>
          <p:cNvSpPr/>
          <p:nvPr/>
        </p:nvSpPr>
        <p:spPr>
          <a:xfrm>
            <a:off x="2485400" y="3196793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7DDC0AD-93AF-4DC0-9D92-94BBE04E9499}"/>
              </a:ext>
            </a:extLst>
          </p:cNvPr>
          <p:cNvSpPr/>
          <p:nvPr/>
        </p:nvSpPr>
        <p:spPr>
          <a:xfrm>
            <a:off x="4100556" y="5000758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C85A391-7B7E-4FDC-9A95-24F484C6A1A1}"/>
              </a:ext>
            </a:extLst>
          </p:cNvPr>
          <p:cNvSpPr/>
          <p:nvPr/>
        </p:nvSpPr>
        <p:spPr>
          <a:xfrm>
            <a:off x="6655749" y="874741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CEFD5ED2-CAF5-4109-B47C-06B3B50A93D6}"/>
              </a:ext>
            </a:extLst>
          </p:cNvPr>
          <p:cNvSpPr/>
          <p:nvPr/>
        </p:nvSpPr>
        <p:spPr>
          <a:xfrm>
            <a:off x="9910272" y="1736443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C412DB7-8A53-4B9B-A31F-9D4BFD7DE3CD}"/>
              </a:ext>
            </a:extLst>
          </p:cNvPr>
          <p:cNvSpPr/>
          <p:nvPr/>
        </p:nvSpPr>
        <p:spPr>
          <a:xfrm>
            <a:off x="9645353" y="4821474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머리가 깨질듯이 아파요 왜 인가요?">
            <a:extLst>
              <a:ext uri="{FF2B5EF4-FFF2-40B4-BE49-F238E27FC236}">
                <a16:creationId xmlns:a16="http://schemas.microsoft.com/office/drawing/2014/main" xmlns="" id="{6BAFD6EB-3EF1-433B-AB93-D137DC966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34" y="610578"/>
            <a:ext cx="30480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um 블로그">
            <a:extLst>
              <a:ext uri="{FF2B5EF4-FFF2-40B4-BE49-F238E27FC236}">
                <a16:creationId xmlns:a16="http://schemas.microsoft.com/office/drawing/2014/main" xmlns="" id="{F87E1D84-223C-4CAD-BEE1-54C7A433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925" y="324028"/>
            <a:ext cx="2961468" cy="418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기침이 오래가는 이유">
            <a:extLst>
              <a:ext uri="{FF2B5EF4-FFF2-40B4-BE49-F238E27FC236}">
                <a16:creationId xmlns:a16="http://schemas.microsoft.com/office/drawing/2014/main" xmlns="" id="{1C4E1EC0-74D8-4647-89D1-68BFFD75A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55" y="928375"/>
            <a:ext cx="2991318" cy="337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여성 -01- 발열 - 전신 | 무료 클립 아트 | illustAC">
            <a:extLst>
              <a:ext uri="{FF2B5EF4-FFF2-40B4-BE49-F238E27FC236}">
                <a16:creationId xmlns:a16="http://schemas.microsoft.com/office/drawing/2014/main" xmlns="" id="{D6DED0DF-DE90-43A2-9EAC-E1FAFBD7C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035" y="1022155"/>
            <a:ext cx="2548812" cy="296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C05242-73F4-4D60-870C-2B24E597A47D}"/>
              </a:ext>
            </a:extLst>
          </p:cNvPr>
          <p:cNvSpPr txBox="1"/>
          <p:nvPr/>
        </p:nvSpPr>
        <p:spPr>
          <a:xfrm>
            <a:off x="709301" y="4631479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머리가 아파요</a:t>
            </a:r>
            <a:endParaRPr lang="en-US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CA1529-32B0-44FC-A068-285B8D293545}"/>
              </a:ext>
            </a:extLst>
          </p:cNvPr>
          <p:cNvSpPr txBox="1"/>
          <p:nvPr/>
        </p:nvSpPr>
        <p:spPr>
          <a:xfrm>
            <a:off x="3459622" y="4631479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목이 </a:t>
            </a:r>
            <a:r>
              <a:rPr lang="ko-KR" altLang="en-US" sz="2000" b="1" dirty="0"/>
              <a:t>아파요</a:t>
            </a:r>
            <a:endParaRPr lang="en-US" sz="2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829481-85FB-4CC0-8BBD-FA2C01D92E87}"/>
              </a:ext>
            </a:extLst>
          </p:cNvPr>
          <p:cNvSpPr txBox="1"/>
          <p:nvPr/>
        </p:nvSpPr>
        <p:spPr>
          <a:xfrm>
            <a:off x="6397126" y="4631479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기침을 해요</a:t>
            </a:r>
            <a:endParaRPr lang="en-US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B5A4E6-CB2A-4F23-BD86-A1B01622A5D2}"/>
              </a:ext>
            </a:extLst>
          </p:cNvPr>
          <p:cNvSpPr txBox="1"/>
          <p:nvPr/>
        </p:nvSpPr>
        <p:spPr>
          <a:xfrm>
            <a:off x="9822565" y="4577014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열이 나요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1452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EDFDFE-B6F3-498E-B58F-82130A3EA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745225" cy="946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9A6B60-8B5A-4064-8E6A-259A99E80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946" y="1138989"/>
            <a:ext cx="7875132" cy="503722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DBCE1A1B-0D2C-4436-BB89-1626A661B3D9}"/>
              </a:ext>
            </a:extLst>
          </p:cNvPr>
          <p:cNvCxnSpPr/>
          <p:nvPr/>
        </p:nvCxnSpPr>
        <p:spPr>
          <a:xfrm>
            <a:off x="4732421" y="2598821"/>
            <a:ext cx="3224463" cy="26790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5FA9D194-9649-4BAA-B0EE-4E64EB7361F9}"/>
              </a:ext>
            </a:extLst>
          </p:cNvPr>
          <p:cNvCxnSpPr>
            <a:cxnSpLocks/>
          </p:cNvCxnSpPr>
          <p:nvPr/>
        </p:nvCxnSpPr>
        <p:spPr>
          <a:xfrm flipV="1">
            <a:off x="4692317" y="2598821"/>
            <a:ext cx="3264567" cy="129138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E76DAA66-BA11-441B-B035-E1753DDAA970}"/>
              </a:ext>
            </a:extLst>
          </p:cNvPr>
          <p:cNvCxnSpPr>
            <a:cxnSpLocks/>
          </p:cNvCxnSpPr>
          <p:nvPr/>
        </p:nvCxnSpPr>
        <p:spPr>
          <a:xfrm flipV="1">
            <a:off x="4712368" y="3938337"/>
            <a:ext cx="3264567" cy="13876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81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EDFDFE-B6F3-498E-B58F-82130A3EA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745225" cy="9464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93C3B2B-B18D-4FCB-A081-E8F99964C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352" y="946485"/>
            <a:ext cx="6545270" cy="51510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D9D0C4-1FD2-4217-9CAB-A9660E547E04}"/>
              </a:ext>
            </a:extLst>
          </p:cNvPr>
          <p:cNvSpPr txBox="1"/>
          <p:nvPr/>
        </p:nvSpPr>
        <p:spPr>
          <a:xfrm>
            <a:off x="5069305" y="2759242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열이 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AF1D6D-1A64-4D50-A334-DD74DA904430}"/>
              </a:ext>
            </a:extLst>
          </p:cNvPr>
          <p:cNvSpPr txBox="1"/>
          <p:nvPr/>
        </p:nvSpPr>
        <p:spPr>
          <a:xfrm>
            <a:off x="5061282" y="3970422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</a:rPr>
              <a:t>배탈이 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8A53337-11E1-4EB8-B2A8-16135FC8E3D3}"/>
              </a:ext>
            </a:extLst>
          </p:cNvPr>
          <p:cNvSpPr txBox="1"/>
          <p:nvPr/>
        </p:nvSpPr>
        <p:spPr>
          <a:xfrm>
            <a:off x="5053262" y="5117429"/>
            <a:ext cx="285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</a:rPr>
              <a:t>눈이 아프다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9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3886</TotalTime>
  <Words>312</Words>
  <Application>Microsoft Office PowerPoint</Application>
  <PresentationFormat>Widescreen</PresentationFormat>
  <Paragraphs>77</Paragraphs>
  <Slides>26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[action verb] + -아서/어서 Used to show that the action takes place after the preceding action.  This is usually used when to actions are closely related.</vt:lpstr>
      <vt:lpstr>PowerPoint Presentation</vt:lpstr>
      <vt:lpstr>-겠- Used to indicate a person’s willingness in the future.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[책토론]</vt:lpstr>
      <vt:lpstr>Homework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Jeehaeh Do</dc:creator>
  <cp:lastModifiedBy>Seunghee Back</cp:lastModifiedBy>
  <cp:revision>50</cp:revision>
  <dcterms:created xsi:type="dcterms:W3CDTF">2020-06-11T04:48:14Z</dcterms:created>
  <dcterms:modified xsi:type="dcterms:W3CDTF">2020-06-18T02:24:03Z</dcterms:modified>
</cp:coreProperties>
</file>